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drawing1.xml" ContentType="application/vnd.ms-office.drawingml.diagramDrawing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6" r:id="rId6"/>
    <p:sldId id="269" r:id="rId7"/>
    <p:sldId id="270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DAF990-F444-470C-BD53-D28AED26E6D6}" v="22" dt="2022-09-15T20:07:29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609" autoAdjust="0"/>
  </p:normalViewPr>
  <p:slideViewPr>
    <p:cSldViewPr snapToGrid="0">
      <p:cViewPr varScale="1">
        <p:scale>
          <a:sx n="85" d="100"/>
          <a:sy n="85" d="100"/>
        </p:scale>
        <p:origin x="-171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05F35A-839E-4B7D-B942-F9288F4F77B3}" type="doc">
      <dgm:prSet loTypeId="urn:microsoft.com/office/officeart/2008/layout/LinedList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96030D70-6F3F-4C02-9C15-FAA6D0DF46B7}">
      <dgm:prSet/>
      <dgm:spPr/>
      <dgm:t>
        <a:bodyPr/>
        <a:lstStyle/>
        <a:p>
          <a:endParaRPr lang="en-US" dirty="0"/>
        </a:p>
      </dgm:t>
    </dgm:pt>
    <dgm:pt modelId="{BBA2C411-4E77-450D-838A-28A81CA4FAFF}" type="parTrans" cxnId="{60F91D1D-F542-4135-896B-A7B5DF383918}">
      <dgm:prSet/>
      <dgm:spPr/>
      <dgm:t>
        <a:bodyPr/>
        <a:lstStyle/>
        <a:p>
          <a:endParaRPr lang="en-US"/>
        </a:p>
      </dgm:t>
    </dgm:pt>
    <dgm:pt modelId="{D896E9F5-6245-461D-9F6C-25E45B11BE31}" type="sibTrans" cxnId="{60F91D1D-F542-4135-896B-A7B5DF383918}">
      <dgm:prSet/>
      <dgm:spPr/>
      <dgm:t>
        <a:bodyPr/>
        <a:lstStyle/>
        <a:p>
          <a:endParaRPr lang="en-US"/>
        </a:p>
      </dgm:t>
    </dgm:pt>
    <dgm:pt modelId="{B580DD87-F362-4829-B54B-C8A15FC0ECF9}">
      <dgm:prSet/>
      <dgm:spPr/>
      <dgm:t>
        <a:bodyPr/>
        <a:lstStyle/>
        <a:p>
          <a:r>
            <a:rPr lang="en-US" dirty="0" smtClean="0"/>
            <a:t> </a:t>
          </a:r>
          <a:r>
            <a:rPr lang="en-US" dirty="0" err="1" smtClean="0"/>
            <a:t>Kaggle</a:t>
          </a:r>
          <a:endParaRPr lang="en-US" dirty="0"/>
        </a:p>
      </dgm:t>
    </dgm:pt>
    <dgm:pt modelId="{A2752FC3-32B5-4CC6-848C-5F37A763ED82}" type="parTrans" cxnId="{54A5AC5D-CA25-4FFA-9468-DA21B321C7F3}">
      <dgm:prSet/>
      <dgm:spPr/>
    </dgm:pt>
    <dgm:pt modelId="{EDADB71D-1EC4-45DA-8064-6E78240022EC}" type="sibTrans" cxnId="{54A5AC5D-CA25-4FFA-9468-DA21B321C7F3}">
      <dgm:prSet/>
      <dgm:spPr/>
    </dgm:pt>
    <dgm:pt modelId="{7B379E5B-3CD7-4854-8A99-FA3548A9715D}">
      <dgm:prSet/>
      <dgm:spPr/>
      <dgm:t>
        <a:bodyPr/>
        <a:lstStyle/>
        <a:p>
          <a:endParaRPr lang="en-US" dirty="0"/>
        </a:p>
      </dgm:t>
    </dgm:pt>
    <dgm:pt modelId="{E6EF8FDB-8DE3-49ED-8098-55CF97C0FA0A}" type="parTrans" cxnId="{0F2DDACA-6532-4CD8-BE5B-7DBC59C8A798}">
      <dgm:prSet/>
      <dgm:spPr/>
    </dgm:pt>
    <dgm:pt modelId="{D4871AE9-07A5-4302-B30F-2EB95AB4654E}" type="sibTrans" cxnId="{0F2DDACA-6532-4CD8-BE5B-7DBC59C8A798}">
      <dgm:prSet/>
      <dgm:spPr/>
    </dgm:pt>
    <dgm:pt modelId="{30059D6B-A462-4BE2-A5A7-AC331F5B7018}" type="pres">
      <dgm:prSet presAssocID="{9D05F35A-839E-4B7D-B942-F9288F4F77B3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CA0EBE1-EFDB-48F2-83BF-67AEEB8A4077}" type="pres">
      <dgm:prSet presAssocID="{96030D70-6F3F-4C02-9C15-FAA6D0DF46B7}" presName="thickLine" presStyleLbl="alignNode1" presStyleIdx="0" presStyleCnt="3"/>
      <dgm:spPr/>
    </dgm:pt>
    <dgm:pt modelId="{B15D0924-FD15-4EA5-B014-DEF2E2B210A8}" type="pres">
      <dgm:prSet presAssocID="{96030D70-6F3F-4C02-9C15-FAA6D0DF46B7}" presName="horz1" presStyleCnt="0"/>
      <dgm:spPr/>
    </dgm:pt>
    <dgm:pt modelId="{80CD236E-AE92-4B8A-847F-7B73EDF2DB68}" type="pres">
      <dgm:prSet presAssocID="{96030D70-6F3F-4C02-9C15-FAA6D0DF46B7}" presName="tx1" presStyleLbl="revTx" presStyleIdx="0" presStyleCnt="3"/>
      <dgm:spPr/>
      <dgm:t>
        <a:bodyPr/>
        <a:lstStyle/>
        <a:p>
          <a:endParaRPr lang="en-US"/>
        </a:p>
      </dgm:t>
    </dgm:pt>
    <dgm:pt modelId="{5EB914E9-6939-45A2-963C-DA68E28AF10C}" type="pres">
      <dgm:prSet presAssocID="{96030D70-6F3F-4C02-9C15-FAA6D0DF46B7}" presName="vert1" presStyleCnt="0"/>
      <dgm:spPr/>
    </dgm:pt>
    <dgm:pt modelId="{66DEBE34-F9D2-4E47-AC9E-152E1081E6E9}" type="pres">
      <dgm:prSet presAssocID="{B580DD87-F362-4829-B54B-C8A15FC0ECF9}" presName="thickLine" presStyleLbl="alignNode1" presStyleIdx="1" presStyleCnt="3"/>
      <dgm:spPr/>
    </dgm:pt>
    <dgm:pt modelId="{C6BA9711-90A8-4F57-AA0C-ADEE5D33BAF5}" type="pres">
      <dgm:prSet presAssocID="{B580DD87-F362-4829-B54B-C8A15FC0ECF9}" presName="horz1" presStyleCnt="0"/>
      <dgm:spPr/>
    </dgm:pt>
    <dgm:pt modelId="{A416B3AA-9B15-4B53-B540-C6EABDBA59F4}" type="pres">
      <dgm:prSet presAssocID="{B580DD87-F362-4829-B54B-C8A15FC0ECF9}" presName="tx1" presStyleLbl="revTx" presStyleIdx="1" presStyleCnt="3"/>
      <dgm:spPr/>
      <dgm:t>
        <a:bodyPr/>
        <a:lstStyle/>
        <a:p>
          <a:endParaRPr lang="en-US"/>
        </a:p>
      </dgm:t>
    </dgm:pt>
    <dgm:pt modelId="{2AC2F09C-F62F-4773-8DEB-5358DA8676BE}" type="pres">
      <dgm:prSet presAssocID="{B580DD87-F362-4829-B54B-C8A15FC0ECF9}" presName="vert1" presStyleCnt="0"/>
      <dgm:spPr/>
    </dgm:pt>
    <dgm:pt modelId="{D175A0CE-5329-452E-B8B3-6B283F81FFB4}" type="pres">
      <dgm:prSet presAssocID="{7B379E5B-3CD7-4854-8A99-FA3548A9715D}" presName="thickLine" presStyleLbl="alignNode1" presStyleIdx="2" presStyleCnt="3"/>
      <dgm:spPr/>
    </dgm:pt>
    <dgm:pt modelId="{392AF3CE-7589-43FD-ADA8-BD725FDD0E64}" type="pres">
      <dgm:prSet presAssocID="{7B379E5B-3CD7-4854-8A99-FA3548A9715D}" presName="horz1" presStyleCnt="0"/>
      <dgm:spPr/>
    </dgm:pt>
    <dgm:pt modelId="{56CEC648-E3DE-4A3E-B6E7-8157D428ECA4}" type="pres">
      <dgm:prSet presAssocID="{7B379E5B-3CD7-4854-8A99-FA3548A9715D}" presName="tx1" presStyleLbl="revTx" presStyleIdx="2" presStyleCnt="3"/>
      <dgm:spPr/>
      <dgm:t>
        <a:bodyPr/>
        <a:lstStyle/>
        <a:p>
          <a:endParaRPr lang="en-US"/>
        </a:p>
      </dgm:t>
    </dgm:pt>
    <dgm:pt modelId="{8D4CF043-A2D3-47E9-9BEC-237356F4B041}" type="pres">
      <dgm:prSet presAssocID="{7B379E5B-3CD7-4854-8A99-FA3548A9715D}" presName="vert1" presStyleCnt="0"/>
      <dgm:spPr/>
    </dgm:pt>
  </dgm:ptLst>
  <dgm:cxnLst>
    <dgm:cxn modelId="{4B3C2F36-5901-49EA-90A6-95AEA96168FD}" type="presOf" srcId="{96030D70-6F3F-4C02-9C15-FAA6D0DF46B7}" destId="{80CD236E-AE92-4B8A-847F-7B73EDF2DB68}" srcOrd="0" destOrd="0" presId="urn:microsoft.com/office/officeart/2008/layout/LinedList"/>
    <dgm:cxn modelId="{0BAB89C2-CD6E-4F4C-83A1-C0DD8B86EF92}" type="presOf" srcId="{7B379E5B-3CD7-4854-8A99-FA3548A9715D}" destId="{56CEC648-E3DE-4A3E-B6E7-8157D428ECA4}" srcOrd="0" destOrd="0" presId="urn:microsoft.com/office/officeart/2008/layout/LinedList"/>
    <dgm:cxn modelId="{60F91D1D-F542-4135-896B-A7B5DF383918}" srcId="{9D05F35A-839E-4B7D-B942-F9288F4F77B3}" destId="{96030D70-6F3F-4C02-9C15-FAA6D0DF46B7}" srcOrd="0" destOrd="0" parTransId="{BBA2C411-4E77-450D-838A-28A81CA4FAFF}" sibTransId="{D896E9F5-6245-461D-9F6C-25E45B11BE31}"/>
    <dgm:cxn modelId="{6112D77B-2FFB-4534-B334-557F7F96E4D2}" type="presOf" srcId="{9D05F35A-839E-4B7D-B942-F9288F4F77B3}" destId="{30059D6B-A462-4BE2-A5A7-AC331F5B7018}" srcOrd="0" destOrd="0" presId="urn:microsoft.com/office/officeart/2008/layout/LinedList"/>
    <dgm:cxn modelId="{16CC88CF-CBF0-4BB0-91A5-CA6F924D0E9A}" type="presOf" srcId="{B580DD87-F362-4829-B54B-C8A15FC0ECF9}" destId="{A416B3AA-9B15-4B53-B540-C6EABDBA59F4}" srcOrd="0" destOrd="0" presId="urn:microsoft.com/office/officeart/2008/layout/LinedList"/>
    <dgm:cxn modelId="{0F2DDACA-6532-4CD8-BE5B-7DBC59C8A798}" srcId="{9D05F35A-839E-4B7D-B942-F9288F4F77B3}" destId="{7B379E5B-3CD7-4854-8A99-FA3548A9715D}" srcOrd="2" destOrd="0" parTransId="{E6EF8FDB-8DE3-49ED-8098-55CF97C0FA0A}" sibTransId="{D4871AE9-07A5-4302-B30F-2EB95AB4654E}"/>
    <dgm:cxn modelId="{54A5AC5D-CA25-4FFA-9468-DA21B321C7F3}" srcId="{9D05F35A-839E-4B7D-B942-F9288F4F77B3}" destId="{B580DD87-F362-4829-B54B-C8A15FC0ECF9}" srcOrd="1" destOrd="0" parTransId="{A2752FC3-32B5-4CC6-848C-5F37A763ED82}" sibTransId="{EDADB71D-1EC4-45DA-8064-6E78240022EC}"/>
    <dgm:cxn modelId="{701A5B05-6226-4D24-9FE4-5AFB271BB7D1}" type="presParOf" srcId="{30059D6B-A462-4BE2-A5A7-AC331F5B7018}" destId="{7CA0EBE1-EFDB-48F2-83BF-67AEEB8A4077}" srcOrd="0" destOrd="0" presId="urn:microsoft.com/office/officeart/2008/layout/LinedList"/>
    <dgm:cxn modelId="{C676FA0B-0C1C-45EF-A35B-518FABF3D981}" type="presParOf" srcId="{30059D6B-A462-4BE2-A5A7-AC331F5B7018}" destId="{B15D0924-FD15-4EA5-B014-DEF2E2B210A8}" srcOrd="1" destOrd="0" presId="urn:microsoft.com/office/officeart/2008/layout/LinedList"/>
    <dgm:cxn modelId="{43599582-2302-4D79-98C6-D02170CA1215}" type="presParOf" srcId="{B15D0924-FD15-4EA5-B014-DEF2E2B210A8}" destId="{80CD236E-AE92-4B8A-847F-7B73EDF2DB68}" srcOrd="0" destOrd="0" presId="urn:microsoft.com/office/officeart/2008/layout/LinedList"/>
    <dgm:cxn modelId="{B952FCAA-E027-4BE3-BF0C-912E15966E41}" type="presParOf" srcId="{B15D0924-FD15-4EA5-B014-DEF2E2B210A8}" destId="{5EB914E9-6939-45A2-963C-DA68E28AF10C}" srcOrd="1" destOrd="0" presId="urn:microsoft.com/office/officeart/2008/layout/LinedList"/>
    <dgm:cxn modelId="{01E31BC5-5615-46E7-8275-605B2EB40C6D}" type="presParOf" srcId="{30059D6B-A462-4BE2-A5A7-AC331F5B7018}" destId="{66DEBE34-F9D2-4E47-AC9E-152E1081E6E9}" srcOrd="2" destOrd="0" presId="urn:microsoft.com/office/officeart/2008/layout/LinedList"/>
    <dgm:cxn modelId="{B8BD2920-F026-4ABE-8E07-43E467DD9091}" type="presParOf" srcId="{30059D6B-A462-4BE2-A5A7-AC331F5B7018}" destId="{C6BA9711-90A8-4F57-AA0C-ADEE5D33BAF5}" srcOrd="3" destOrd="0" presId="urn:microsoft.com/office/officeart/2008/layout/LinedList"/>
    <dgm:cxn modelId="{AAB12D78-E7B2-44DD-8530-DCE8F8C18F28}" type="presParOf" srcId="{C6BA9711-90A8-4F57-AA0C-ADEE5D33BAF5}" destId="{A416B3AA-9B15-4B53-B540-C6EABDBA59F4}" srcOrd="0" destOrd="0" presId="urn:microsoft.com/office/officeart/2008/layout/LinedList"/>
    <dgm:cxn modelId="{8A8D477E-7205-45CF-B324-B4F84583D9E4}" type="presParOf" srcId="{C6BA9711-90A8-4F57-AA0C-ADEE5D33BAF5}" destId="{2AC2F09C-F62F-4773-8DEB-5358DA8676BE}" srcOrd="1" destOrd="0" presId="urn:microsoft.com/office/officeart/2008/layout/LinedList"/>
    <dgm:cxn modelId="{79223D3F-0939-4D8C-B6CB-532A143108D3}" type="presParOf" srcId="{30059D6B-A462-4BE2-A5A7-AC331F5B7018}" destId="{D175A0CE-5329-452E-B8B3-6B283F81FFB4}" srcOrd="4" destOrd="0" presId="urn:microsoft.com/office/officeart/2008/layout/LinedList"/>
    <dgm:cxn modelId="{FC12D632-E3B5-4A88-A87A-40DAD96C14DA}" type="presParOf" srcId="{30059D6B-A462-4BE2-A5A7-AC331F5B7018}" destId="{392AF3CE-7589-43FD-ADA8-BD725FDD0E64}" srcOrd="5" destOrd="0" presId="urn:microsoft.com/office/officeart/2008/layout/LinedList"/>
    <dgm:cxn modelId="{8D55EB8F-7127-4E97-8D85-4766AFB27DDA}" type="presParOf" srcId="{392AF3CE-7589-43FD-ADA8-BD725FDD0E64}" destId="{56CEC648-E3DE-4A3E-B6E7-8157D428ECA4}" srcOrd="0" destOrd="0" presId="urn:microsoft.com/office/officeart/2008/layout/LinedList"/>
    <dgm:cxn modelId="{48E426ED-A440-4F1F-9B44-7956BDF31830}" type="presParOf" srcId="{392AF3CE-7589-43FD-ADA8-BD725FDD0E64}" destId="{8D4CF043-A2D3-47E9-9BEC-237356F4B04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CA0EBE1-EFDB-48F2-83BF-67AEEB8A4077}">
      <dsp:nvSpPr>
        <dsp:cNvPr id="0" name=""/>
        <dsp:cNvSpPr/>
      </dsp:nvSpPr>
      <dsp:spPr>
        <a:xfrm>
          <a:off x="0" y="2785"/>
          <a:ext cx="540085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CD236E-AE92-4B8A-847F-7B73EDF2DB68}">
      <dsp:nvSpPr>
        <dsp:cNvPr id="0" name=""/>
        <dsp:cNvSpPr/>
      </dsp:nvSpPr>
      <dsp:spPr>
        <a:xfrm>
          <a:off x="0" y="2785"/>
          <a:ext cx="5400858" cy="1899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0" y="2785"/>
        <a:ext cx="5400858" cy="1899814"/>
      </dsp:txXfrm>
    </dsp:sp>
    <dsp:sp modelId="{66DEBE34-F9D2-4E47-AC9E-152E1081E6E9}">
      <dsp:nvSpPr>
        <dsp:cNvPr id="0" name=""/>
        <dsp:cNvSpPr/>
      </dsp:nvSpPr>
      <dsp:spPr>
        <a:xfrm>
          <a:off x="0" y="1902600"/>
          <a:ext cx="540085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6B3AA-9B15-4B53-B540-C6EABDBA59F4}">
      <dsp:nvSpPr>
        <dsp:cNvPr id="0" name=""/>
        <dsp:cNvSpPr/>
      </dsp:nvSpPr>
      <dsp:spPr>
        <a:xfrm>
          <a:off x="0" y="1902600"/>
          <a:ext cx="5400858" cy="1899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 </a:t>
          </a:r>
          <a:r>
            <a:rPr lang="en-US" sz="6500" kern="1200" dirty="0" err="1" smtClean="0"/>
            <a:t>Kaggle</a:t>
          </a:r>
          <a:endParaRPr lang="en-US" sz="6500" kern="1200" dirty="0"/>
        </a:p>
      </dsp:txBody>
      <dsp:txXfrm>
        <a:off x="0" y="1902600"/>
        <a:ext cx="5400858" cy="1899814"/>
      </dsp:txXfrm>
    </dsp:sp>
    <dsp:sp modelId="{D175A0CE-5329-452E-B8B3-6B283F81FFB4}">
      <dsp:nvSpPr>
        <dsp:cNvPr id="0" name=""/>
        <dsp:cNvSpPr/>
      </dsp:nvSpPr>
      <dsp:spPr>
        <a:xfrm>
          <a:off x="0" y="3802414"/>
          <a:ext cx="5400858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CEC648-E3DE-4A3E-B6E7-8157D428ECA4}">
      <dsp:nvSpPr>
        <dsp:cNvPr id="0" name=""/>
        <dsp:cNvSpPr/>
      </dsp:nvSpPr>
      <dsp:spPr>
        <a:xfrm>
          <a:off x="0" y="3802414"/>
          <a:ext cx="5400858" cy="18998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0" y="3802414"/>
        <a:ext cx="5400858" cy="18998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917380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55759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50968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5992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46449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82072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08619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499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6387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6008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54844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2293296F-4C3A-4530-98F5-F83646ACE9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3914D2BD-3C47-433D-81FE-DC6C39595F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=""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=""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=""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=""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=""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221273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55D20674-CF0C-4687-81B6-A613F871AF4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="" xmlns:a16="http://schemas.microsoft.com/office/drawing/2014/main" id="{30DF866D-6681-68CF-3EB0-D8F3BD0DCF5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 rotWithShape="1">
          <a:blip r:embed="rId4" cstate="print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6C819BFF-25C5-425C-8CD1-789F7A30D26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1524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E3C8AEB-2629-F04E-D10A-96ABA9BCB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Data Science Skills Query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8A4FF3A-3DFC-600C-0D0E-85EB8F16E5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 fontScale="92500" lnSpcReduction="2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Skill query dashboard to help analyze different careers in data science based on various aspects.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5680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C25F96-2D38-2D46-2331-8EB001FBD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4953861-ADE9-F1B9-3413-38FB425EF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r>
              <a:rPr lang="en-US" dirty="0"/>
              <a:t>Pandas</a:t>
            </a:r>
          </a:p>
          <a:p>
            <a:r>
              <a:rPr lang="en-US" dirty="0" err="1" smtClean="0"/>
              <a:t>Jupyter</a:t>
            </a:r>
            <a:r>
              <a:rPr lang="en-US" dirty="0" smtClean="0"/>
              <a:t>-dash</a:t>
            </a:r>
          </a:p>
          <a:p>
            <a:r>
              <a:rPr lang="en-US" dirty="0" err="1" smtClean="0"/>
              <a:t>Plotly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pPr>
              <a:buNone/>
            </a:pPr>
            <a:endParaRPr lang="en-US" dirty="0"/>
          </a:p>
          <a:p>
            <a:endParaRPr lang="en-US" dirty="0"/>
          </a:p>
          <a:p>
            <a:pPr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51129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="" xmlns:a16="http://schemas.microsoft.com/office/drawing/2014/main" id="{AE6FDE22-1F54-452D-A9BA-1BE9FDB534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3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F2C01FB2-6D50-41C9-BE00-29B0F9925FF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8A3835E-52BC-E477-B779-D922D8151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6491"/>
            <a:ext cx="4276541" cy="5705015"/>
          </a:xfrm>
        </p:spPr>
        <p:txBody>
          <a:bodyPr anchor="ctr">
            <a:normAutofit/>
          </a:bodyPr>
          <a:lstStyle/>
          <a:p>
            <a:r>
              <a:rPr lang="en-US" sz="5200" dirty="0"/>
              <a:t>Data Pulled from: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67C780B0-A554-E565-94AE-B6524240EA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676206549"/>
              </p:ext>
            </p:extLst>
          </p:nvPr>
        </p:nvGraphicFramePr>
        <p:xfrm>
          <a:off x="6147621" y="576492"/>
          <a:ext cx="5400858" cy="57050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2884049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13">
            <a:extLst>
              <a:ext uri="{FF2B5EF4-FFF2-40B4-BE49-F238E27FC236}">
                <a16:creationId xmlns="" xmlns:a16="http://schemas.microsoft.com/office/drawing/2014/main" id="{2293296F-4C3A-4530-98F5-F83646ACE9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15">
            <a:extLst>
              <a:ext uri="{FF2B5EF4-FFF2-40B4-BE49-F238E27FC236}">
                <a16:creationId xmlns="" xmlns:a16="http://schemas.microsoft.com/office/drawing/2014/main" id="{3914D2BD-3C47-433D-81FE-DC6C39595F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17" name="Straight Connector 16">
              <a:extLst>
                <a:ext uri="{FF2B5EF4-FFF2-40B4-BE49-F238E27FC236}">
                  <a16:creationId xmlns="" xmlns:a16="http://schemas.microsoft.com/office/drawing/2014/main" id="{D3DD55E4-EA4F-4874-8B5B-6E0EAF4BBF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="" xmlns:a16="http://schemas.microsoft.com/office/drawing/2014/main" id="{32950BAF-7673-4138-AEA2-DE7D368CC35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="" xmlns:a16="http://schemas.microsoft.com/office/drawing/2014/main" id="{6BE3E2B5-EA1C-415A-941A-843C7EA148E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="" xmlns:a16="http://schemas.microsoft.com/office/drawing/2014/main" id="{087FA3A6-E398-4576-B6B8-3328028D84B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Graphic 33">
              <a:extLst>
                <a:ext uri="{FF2B5EF4-FFF2-40B4-BE49-F238E27FC236}">
                  <a16:creationId xmlns="" xmlns:a16="http://schemas.microsoft.com/office/drawing/2014/main" id="{EFB597D7-65E0-476A-B9EB-3AA6ED33884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Graphic 33">
              <a:extLst>
                <a:ext uri="{FF2B5EF4-FFF2-40B4-BE49-F238E27FC236}">
                  <a16:creationId xmlns="" xmlns:a16="http://schemas.microsoft.com/office/drawing/2014/main" id="{11AA060A-BE0E-4687-8F9E-0E2955D9796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38" name="Rectangle 23">
            <a:extLst>
              <a:ext uri="{FF2B5EF4-FFF2-40B4-BE49-F238E27FC236}">
                <a16:creationId xmlns="" xmlns:a16="http://schemas.microsoft.com/office/drawing/2014/main" id="{AE6FDE22-1F54-452D-A9BA-1BE9FDB534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25">
            <a:extLst>
              <a:ext uri="{FF2B5EF4-FFF2-40B4-BE49-F238E27FC236}">
                <a16:creationId xmlns="" xmlns:a16="http://schemas.microsoft.com/office/drawing/2014/main" id="{F06127CE-6F15-49AE-9751-398F3AC6716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6438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E935460-4640-0736-A6A0-85370CD7B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1337"/>
            <a:ext cx="5858687" cy="24476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Data Science Aspects Analyzed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533551-52F9-8C1A-66CF-75233F113E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3133725"/>
            <a:ext cx="5858687" cy="304323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 dirty="0" smtClean="0"/>
              <a:t>Job Title</a:t>
            </a:r>
          </a:p>
          <a:p>
            <a:pPr>
              <a:lnSpc>
                <a:spcPct val="100000"/>
              </a:lnSpc>
            </a:pPr>
            <a:r>
              <a:rPr lang="en-US" sz="1400" dirty="0" smtClean="0"/>
              <a:t>Salary </a:t>
            </a: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dirty="0" smtClean="0"/>
              <a:t>Employee Residence</a:t>
            </a:r>
          </a:p>
          <a:p>
            <a:pPr>
              <a:lnSpc>
                <a:spcPct val="100000"/>
              </a:lnSpc>
            </a:pPr>
            <a:r>
              <a:rPr lang="en-US" sz="1400" dirty="0" smtClean="0"/>
              <a:t>Employee Location </a:t>
            </a: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dirty="0" smtClean="0"/>
              <a:t>Experience Level</a:t>
            </a: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dirty="0" smtClean="0"/>
              <a:t>Company Location</a:t>
            </a:r>
          </a:p>
          <a:p>
            <a:pPr>
              <a:lnSpc>
                <a:spcPct val="100000"/>
              </a:lnSpc>
            </a:pPr>
            <a:r>
              <a:rPr lang="en-US" sz="1400" dirty="0" smtClean="0"/>
              <a:t>Remote ratio</a:t>
            </a:r>
            <a:endParaRPr lang="en-US" sz="1400" dirty="0"/>
          </a:p>
        </p:txBody>
      </p:sp>
      <p:grpSp>
        <p:nvGrpSpPr>
          <p:cNvPr id="40" name="Group 27">
            <a:extLst>
              <a:ext uri="{FF2B5EF4-FFF2-40B4-BE49-F238E27FC236}">
                <a16:creationId xmlns="" xmlns:a16="http://schemas.microsoft.com/office/drawing/2014/main" id="{CA1D068A-9BF0-4617-964A-7099003F003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7433816" y="-6437"/>
            <a:ext cx="4133500" cy="6864437"/>
            <a:chOff x="7433816" y="-6437"/>
            <a:chExt cx="4133500" cy="686443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="" xmlns:a16="http://schemas.microsoft.com/office/drawing/2014/main" id="{74F6B7C5-FA24-492E-A324-A37D3E083F7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 flipV="1">
              <a:off x="9498848" y="581337"/>
              <a:ext cx="0" cy="5695397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="" xmlns:a16="http://schemas.microsoft.com/office/drawing/2014/main" id="{3129ABF1-4CE0-48FD-8C93-7733310EB9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433816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="" xmlns:a16="http://schemas.microsoft.com/office/drawing/2014/main" id="{4F0EC414-2415-4517-9FA3-50D3FAC1617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="" xmlns:a16="http://schemas.microsoft.com/office/drawing/2014/main" id="{D659EE85-BC19-4BD4-BC6A-E48915349EB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434228" y="581337"/>
              <a:ext cx="4133088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="" xmlns:a16="http://schemas.microsoft.com/office/drawing/2014/main" id="{1712D9CB-9DAF-43F9-8311-49E3F97638D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434228" y="6276734"/>
              <a:ext cx="4133088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Content Placeholder 2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584107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A285F03-4A5B-DE46-2E1F-E7EB2F34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RedditScraper.py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EC3A765-34F5-AE6A-1354-8D0EC7A1A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6251"/>
            <a:ext cx="10515600" cy="48112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800" dirty="0"/>
              <a:t>        </a:t>
            </a:r>
          </a:p>
          <a:p>
            <a:pPr marL="0" indent="0">
              <a:buNone/>
            </a:pPr>
            <a:endParaRPr lang="en-US" sz="800" dirty="0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D0B0EAB-1909-E99B-5D41-2FA8E68899C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0493" y="-213645"/>
            <a:ext cx="11601100" cy="775958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171017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Graphs</a:t>
            </a:r>
            <a:endParaRPr lang="en-US" dirty="0"/>
          </a:p>
        </p:txBody>
      </p:sp>
      <p:pic>
        <p:nvPicPr>
          <p:cNvPr id="5" name="Content Placeholder 4" descr="Histogram.PN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838200" y="2193438"/>
            <a:ext cx="5181600" cy="3837113"/>
          </a:xfrm>
        </p:spPr>
      </p:pic>
      <p:pic>
        <p:nvPicPr>
          <p:cNvPr id="6" name="Content Placeholder 5" descr="Hist 2.PN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6172200" y="2176609"/>
            <a:ext cx="5181600" cy="3837114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Maps</a:t>
            </a:r>
            <a:endParaRPr lang="en-US" dirty="0"/>
          </a:p>
        </p:txBody>
      </p:sp>
      <p:pic>
        <p:nvPicPr>
          <p:cNvPr id="8" name="Content Placeholder 7" descr="Map 3.PN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6172200" y="2025144"/>
            <a:ext cx="6019800" cy="4832856"/>
          </a:xfrm>
        </p:spPr>
      </p:pic>
      <p:pic>
        <p:nvPicPr>
          <p:cNvPr id="7" name="Content Placeholder 6" descr="Map 2.PNG"/>
          <p:cNvPicPr>
            <a:picLocks noGrp="1" noChangeAspect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>
          <a:xfrm>
            <a:off x="1" y="2041973"/>
            <a:ext cx="6019800" cy="4816027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DA5F3B-5438-D964-8054-E197332D8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E9ED45B-8AF4-963D-D60D-37A204E26D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Scope of project became larger than initially planned, making it difficult to stay on schedule</a:t>
            </a:r>
          </a:p>
          <a:p>
            <a:r>
              <a:rPr lang="en-US" dirty="0" smtClean="0"/>
              <a:t>Implementing a new library and </a:t>
            </a:r>
            <a:r>
              <a:rPr lang="en-US" dirty="0"/>
              <a:t>coding around </a:t>
            </a:r>
            <a:r>
              <a:rPr lang="en-US" dirty="0" smtClean="0"/>
              <a:t>it was challenging and required more time as it involved understanding a new concept (html)</a:t>
            </a:r>
          </a:p>
          <a:p>
            <a:r>
              <a:rPr lang="en-US" dirty="0" smtClean="0"/>
              <a:t>It was challenging finding data with similar aspects to analyze hence the reliance on just one year.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A81BB54C-5AB0-471F-1E77-F4F0F1C4D1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7434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2293296F-4C3A-4530-98F5-F83646ACE9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3914D2BD-3C47-433D-81FE-DC6C39595F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D3DD55E4-EA4F-4874-8B5B-6E0EAF4BBF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32950BAF-7673-4138-AEA2-DE7D368CC35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="" xmlns:a16="http://schemas.microsoft.com/office/drawing/2014/main" id="{6BE3E2B5-EA1C-415A-941A-843C7EA148E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="" xmlns:a16="http://schemas.microsoft.com/office/drawing/2014/main" id="{087FA3A6-E398-4576-B6B8-3328028D84B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Graphic 33">
              <a:extLst>
                <a:ext uri="{FF2B5EF4-FFF2-40B4-BE49-F238E27FC236}">
                  <a16:creationId xmlns="" xmlns:a16="http://schemas.microsoft.com/office/drawing/2014/main" id="{EFB597D7-65E0-476A-B9EB-3AA6ED33884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Graphic 33">
              <a:extLst>
                <a:ext uri="{FF2B5EF4-FFF2-40B4-BE49-F238E27FC236}">
                  <a16:creationId xmlns="" xmlns:a16="http://schemas.microsoft.com/office/drawing/2014/main" id="{11AA060A-BE0E-4687-8F9E-0E2955D9796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="" xmlns:a16="http://schemas.microsoft.com/office/drawing/2014/main" id="{E2748806-3AF5-4078-830A-C1F26BF1B20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A ladder in the desert">
            <a:extLst>
              <a:ext uri="{FF2B5EF4-FFF2-40B4-BE49-F238E27FC236}">
                <a16:creationId xmlns="" xmlns:a16="http://schemas.microsoft.com/office/drawing/2014/main" id="{2F61958B-7BD5-5FD5-DA3E-53280770B3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</a:blip>
          <a:srcRect r="-1" b="15708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34FBEBF3-C941-4CB0-8AC2-3B50E1371B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E1C7FDD-3F03-EBF9-92EE-0905EB61F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0873"/>
            <a:ext cx="10331146" cy="62044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dirty="0" smtClean="0">
                <a:solidFill>
                  <a:srgbClr val="FFFFFF"/>
                </a:solidFill>
              </a:rPr>
              <a:t/>
            </a:r>
            <a:br>
              <a:rPr lang="en-US" sz="5200" dirty="0" smtClean="0">
                <a:solidFill>
                  <a:srgbClr val="FFFFFF"/>
                </a:solidFill>
              </a:rPr>
            </a:br>
            <a:r>
              <a:rPr lang="en-US" sz="5200" dirty="0" smtClean="0">
                <a:solidFill>
                  <a:srgbClr val="FFFFFF"/>
                </a:solidFill>
              </a:rPr>
              <a:t/>
            </a:r>
            <a:br>
              <a:rPr lang="en-US" sz="5200" dirty="0" smtClean="0">
                <a:solidFill>
                  <a:srgbClr val="FFFFFF"/>
                </a:solidFill>
              </a:rPr>
            </a:br>
            <a:r>
              <a:rPr lang="en-US" sz="5200" dirty="0" smtClean="0">
                <a:solidFill>
                  <a:srgbClr val="FFFFFF"/>
                </a:solidFill>
              </a:rPr>
              <a:t/>
            </a:r>
            <a:br>
              <a:rPr lang="en-US" sz="5200" dirty="0" smtClean="0">
                <a:solidFill>
                  <a:srgbClr val="FFFFFF"/>
                </a:solidFill>
              </a:rPr>
            </a:br>
            <a:r>
              <a:rPr lang="en-US" sz="5200" dirty="0" smtClean="0">
                <a:solidFill>
                  <a:srgbClr val="FFFFFF"/>
                </a:solidFill>
              </a:rPr>
              <a:t/>
            </a:r>
            <a:br>
              <a:rPr lang="en-US" sz="5200" dirty="0" smtClean="0">
                <a:solidFill>
                  <a:srgbClr val="FFFFFF"/>
                </a:solidFill>
              </a:rPr>
            </a:br>
            <a:r>
              <a:rPr lang="en-US" sz="5200" dirty="0" smtClean="0">
                <a:solidFill>
                  <a:srgbClr val="FFFFFF"/>
                </a:solidFill>
              </a:rPr>
              <a:t>Future </a:t>
            </a:r>
            <a:r>
              <a:rPr lang="en-US" sz="5200" dirty="0">
                <a:solidFill>
                  <a:srgbClr val="FFFFFF"/>
                </a:solidFill>
              </a:rPr>
              <a:t>Goals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 smtClean="0">
                <a:solidFill>
                  <a:srgbClr val="FFFFFF"/>
                </a:solidFill>
              </a:rPr>
              <a:t>Collect data that covers more years to create a better dashboard </a:t>
            </a:r>
            <a:r>
              <a:rPr lang="en-US" sz="3200" dirty="0" smtClean="0">
                <a:solidFill>
                  <a:srgbClr val="FFFFFF"/>
                </a:solidFill>
              </a:rPr>
              <a:t>.</a:t>
            </a:r>
            <a:r>
              <a:rPr lang="en-US" sz="5200" dirty="0">
                <a:solidFill>
                  <a:srgbClr val="FFFFFF"/>
                </a:solidFill>
              </a:rPr>
              <a:t/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/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 smtClean="0">
                <a:solidFill>
                  <a:srgbClr val="FFFFFF"/>
                </a:solidFill>
              </a:rPr>
              <a:t>Incorporate more </a:t>
            </a:r>
            <a:r>
              <a:rPr lang="en-US" sz="5200" dirty="0" err="1" smtClean="0">
                <a:solidFill>
                  <a:srgbClr val="FFFFFF"/>
                </a:solidFill>
              </a:rPr>
              <a:t>jupyter</a:t>
            </a:r>
            <a:r>
              <a:rPr lang="en-US" sz="5200" dirty="0" smtClean="0">
                <a:solidFill>
                  <a:srgbClr val="FFFFFF"/>
                </a:solidFill>
              </a:rPr>
              <a:t> dash components for </a:t>
            </a:r>
            <a:r>
              <a:rPr lang="en-US" sz="5200" dirty="0" smtClean="0">
                <a:solidFill>
                  <a:srgbClr val="FFFFFF"/>
                </a:solidFill>
              </a:rPr>
              <a:t>analysis</a:t>
            </a:r>
            <a:br>
              <a:rPr lang="en-US" sz="5200" dirty="0" smtClean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/>
            </a: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/>
            </a: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chemeClr val="bg1"/>
                </a:solidFill>
              </a:rPr>
              <a:t>Participants: Virginia </a:t>
            </a:r>
            <a:r>
              <a:rPr lang="en-US" sz="3100" dirty="0" err="1" smtClean="0">
                <a:solidFill>
                  <a:schemeClr val="bg1"/>
                </a:solidFill>
              </a:rPr>
              <a:t>Murage</a:t>
            </a:r>
            <a:r>
              <a:rPr lang="en-US" sz="3100" dirty="0" smtClean="0">
                <a:solidFill>
                  <a:schemeClr val="bg1"/>
                </a:solidFill>
              </a:rPr>
              <a:t> &amp; Sam </a:t>
            </a:r>
            <a:r>
              <a:rPr lang="en-US" sz="3100" dirty="0" err="1" smtClean="0">
                <a:solidFill>
                  <a:schemeClr val="bg1"/>
                </a:solidFill>
              </a:rPr>
              <a:t>Lawhead</a:t>
            </a:r>
            <a:r>
              <a:rPr lang="en-US" sz="3100" dirty="0">
                <a:solidFill>
                  <a:srgbClr val="FFFFFF"/>
                </a:solidFill>
              </a:rPr>
              <a:t/>
            </a: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/>
            </a: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="" xmlns:p14="http://schemas.microsoft.com/office/powerpoint/2010/main" val="3000485040"/>
      </p:ext>
    </p:extLst>
  </p:cSld>
  <p:clrMapOvr>
    <a:masterClrMapping/>
  </p:clrMapOvr>
</p:sld>
</file>

<file path=ppt/theme/theme1.xml><?xml version="1.0" encoding="utf-8"?>
<a:theme xmlns:a="http://schemas.openxmlformats.org/drawingml/2006/main" name="ArchVTI">
  <a:themeElements>
    <a:clrScheme name="AnalogousFromLightSeedLeftStep">
      <a:dk1>
        <a:srgbClr val="000000"/>
      </a:dk1>
      <a:lt1>
        <a:srgbClr val="FFFFFF"/>
      </a:lt1>
      <a:dk2>
        <a:srgbClr val="243041"/>
      </a:dk2>
      <a:lt2>
        <a:srgbClr val="E8E8E2"/>
      </a:lt2>
      <a:accent1>
        <a:srgbClr val="9796C6"/>
      </a:accent1>
      <a:accent2>
        <a:srgbClr val="7F96BA"/>
      </a:accent2>
      <a:accent3>
        <a:srgbClr val="7DACB7"/>
      </a:accent3>
      <a:accent4>
        <a:srgbClr val="78AFA3"/>
      </a:accent4>
      <a:accent5>
        <a:srgbClr val="83AE92"/>
      </a:accent5>
      <a:accent6>
        <a:srgbClr val="7DB27A"/>
      </a:accent6>
      <a:hlink>
        <a:srgbClr val="848651"/>
      </a:hlink>
      <a:folHlink>
        <a:srgbClr val="7F7F7F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rchVTI" id="{23FE938F-4DF0-4C94-8546-C2AC6D26660D}" vid="{62E62DA1-385F-4EE3-8841-58A87FAE206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112</Words>
  <Application>Microsoft Office PowerPoint</Application>
  <PresentationFormat>Custom</PresentationFormat>
  <Paragraphs>33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ArchVTI</vt:lpstr>
      <vt:lpstr>Data Science Skills Query</vt:lpstr>
      <vt:lpstr>Technologies Used </vt:lpstr>
      <vt:lpstr>Data Pulled from:</vt:lpstr>
      <vt:lpstr>Data Science Aspects Analyzed</vt:lpstr>
      <vt:lpstr>RedditScraper.py</vt:lpstr>
      <vt:lpstr>Graphs</vt:lpstr>
      <vt:lpstr>Maps</vt:lpstr>
      <vt:lpstr>Challenges </vt:lpstr>
      <vt:lpstr>    Future Goals Collect data that covers more years to create a better dashboard .  Incorporate more jupyter dash components for analysis   Participants: Virginia Murage &amp; Sam Lawhead  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</dc:title>
  <dc:creator>Mandy McGill</dc:creator>
  <cp:lastModifiedBy>steve</cp:lastModifiedBy>
  <cp:revision>16</cp:revision>
  <dcterms:created xsi:type="dcterms:W3CDTF">2022-09-14T17:58:56Z</dcterms:created>
  <dcterms:modified xsi:type="dcterms:W3CDTF">2022-11-03T18:57:26Z</dcterms:modified>
</cp:coreProperties>
</file>

<file path=docProps/thumbnail.jpeg>
</file>